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63" r:id="rId5"/>
    <p:sldId id="264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ABA9"/>
    <a:srgbClr val="A8D4A9"/>
    <a:srgbClr val="D5FED6"/>
    <a:srgbClr val="D5FDA9"/>
    <a:srgbClr val="D6D5A9"/>
    <a:srgbClr val="D6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597171-ADE1-4500-9914-63A0C0D8BFCB}" v="2" dt="2026-08-13T11:47:20.7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483"/>
    <p:restoredTop sz="94901"/>
  </p:normalViewPr>
  <p:slideViewPr>
    <p:cSldViewPr snapToGrid="0">
      <p:cViewPr varScale="1">
        <p:scale>
          <a:sx n="59" d="100"/>
          <a:sy n="59" d="100"/>
        </p:scale>
        <p:origin x="2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65FEE-B8DD-4F43-B0BA-48B4FD120E82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DFFF3-E952-604D-B2CE-47ACF42484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0906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DFFF3-E952-604D-B2CE-47ACF42484E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6755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F7BDA-B292-F510-BE97-C088FA761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764D70C-1F93-AF15-99FE-862DC33138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8D195F7-1396-AE51-148B-289FD2E27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0614A2E-82BB-0600-6EFF-58D86C6FD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DFFF3-E952-604D-B2CE-47ACF42484E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646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4559E1-F3D1-D00A-DEB9-70BF25A74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9E15A1-72C7-B174-951B-88B52C43A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1BF121-3F2C-F366-6FB6-3D0DB9C9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3FC8BF-ACEA-6995-2C09-5E0CF72DD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E2ABE9-0751-42B3-3DC2-B7E61465B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8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993F98-01EA-D2CB-6EC6-EE10B2497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7C1738C-89E8-F09B-3C9D-80FEAA1C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0F4DDF-7CD2-2D1C-08F0-4568F5FD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584830-AA95-9B99-7281-2200CE3A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5405562-0CE7-DA66-A903-8C6E47F1C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005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FC86EE0-F1BC-D347-0339-5244580B35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66D3955-6C02-B80D-DC2B-2CD229FD4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E0B6F45-0DBE-121E-AC7C-E33540683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94340E-48B6-BF33-7BAC-5988803C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7BF5EB-BF91-82FC-0FD4-A7556D722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0029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827B4F-74AC-6A54-78EB-46E80AE3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123BA6-EF90-E452-2A65-E96C803A2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F727EE-6710-E57F-28EA-B5A2126AE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45783F-9CED-FA35-6036-79AF4F353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62643B8-4022-F694-BCB6-8952C443D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26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036ED0-3490-C3C9-0D05-43664B5D7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D6E9AA-6B69-4694-0A4E-4C0667BBF7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37AA38F-3D19-AC92-2E84-7D8E416C2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93FCCE-D1DE-012E-9453-A2208B86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3D59DA-6BEF-EB63-9079-15CF0DF4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513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2A4E48-7DD8-9768-3D12-EB81632F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CC4869-BF27-4C6B-F541-98E92A376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F362A32-7CAD-96C3-68E8-62D21CF0C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948F445-58A3-73AF-6C2F-9CFC8245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9ADA858-56D8-AA16-2082-52164BBF6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A74D67C-DF20-00D9-2742-C21A67CF3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3801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429D5F-F7ED-C26B-2461-FB668B5F1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3C243BA-510E-A9A8-C5B2-218799D43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23749B5-681A-42C8-4045-52E74B3C9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80AD7C8-5AD9-DB11-083A-2153BECA46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8C70B6D-891A-CDF1-91EE-D45EFBFFC7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435E448-65F7-67AC-5012-5AB7AE146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ADE865-8067-6936-5353-E7362F4AF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ABC7C4B-8FCB-68FE-7D04-0F4CAF889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43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E65444-082B-E266-A714-0AA9914B5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3192AD1-47ED-41A7-1F1C-FD2474219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E3555AC-CA99-1541-D1F6-A574CC10A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DEAF173-1E46-F55E-83F1-A2097CC1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484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7D0BEF1-B029-1729-138E-B12762891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2522B7C-31AD-D031-9FE1-09E7EC539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54E8E8F-BC13-E0E5-64C0-C7CA8DBEB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899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27E477-EA70-141F-DB7F-DF33D015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0E7B6E-3E20-BCCD-F40D-45E15AD9B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B4DB62-A67E-6C69-390A-FE97A7BBD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B1D530-919C-C019-C182-423FE3FDE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429452F-98DF-6BAF-D436-B3B4A9382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061B60-F02D-18A0-8A34-F9051EB5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435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5D4A88-011F-4F7F-792D-CE59D675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7D70A35-9BC9-E978-EF20-CD3FEFD8B9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3B8EEA1-15C3-6B98-6D91-D56E6B845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BD51C5F-C369-782B-4FD1-A2FF2F97A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769CED8-6083-8BBA-972F-33A9C5F8D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C3ED23E-5BEF-F2E1-D297-4CD3B951D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527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EC43D4B-B177-4092-7837-A5842344A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3E1E85-6632-2095-042A-1FF9B2F6A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845A8BD-8C13-074B-9F47-78B6683EF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9FFE04-6B05-9C44-BBF5-0C1EA81B2315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657A05-5718-1FB0-97AB-A94D1BA882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F4310D-4230-0DCF-DB65-759B7AD2B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C2A8F4-33AD-1247-B14A-3DF7ED6AB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925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25FC0-593E-0C80-6D42-CD71EB52F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BD4357F2-F84B-3316-A5EB-B6C66E50B146}"/>
              </a:ext>
            </a:extLst>
          </p:cNvPr>
          <p:cNvSpPr/>
          <p:nvPr/>
        </p:nvSpPr>
        <p:spPr>
          <a:xfrm>
            <a:off x="297711" y="287080"/>
            <a:ext cx="11610753" cy="6283842"/>
          </a:xfrm>
          <a:prstGeom prst="rect">
            <a:avLst/>
          </a:prstGeom>
          <a:solidFill>
            <a:srgbClr val="A8D4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6A5A3730-3A8B-445A-8B22-DB6625E88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269" y="1000350"/>
            <a:ext cx="4801462" cy="4801462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66671F2C-9586-518F-2B0D-5D27258FFCD4}"/>
              </a:ext>
            </a:extLst>
          </p:cNvPr>
          <p:cNvSpPr txBox="1"/>
          <p:nvPr/>
        </p:nvSpPr>
        <p:spPr>
          <a:xfrm>
            <a:off x="4646427" y="2778946"/>
            <a:ext cx="2892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latin typeface="GT Super Display Medium" pitchFamily="2" charset="77"/>
                <a:cs typeface="GT Super Display Medium" pitchFamily="2" charset="77"/>
              </a:rPr>
              <a:t>Montessoripedagogik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3191ADF-B6B6-B930-5483-A7FEA3BD8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157" y="3617390"/>
            <a:ext cx="1742595" cy="306786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FF2C9C9D-DAF4-A305-49F6-646ADF0006A5}"/>
              </a:ext>
            </a:extLst>
          </p:cNvPr>
          <p:cNvSpPr txBox="1"/>
          <p:nvPr/>
        </p:nvSpPr>
        <p:spPr>
          <a:xfrm>
            <a:off x="7222344" y="353776"/>
            <a:ext cx="198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De fem stora lektionerna, siffrornas utveckling.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2EFE72C-1F3F-D8A1-C298-FCC1552401DD}"/>
              </a:ext>
            </a:extLst>
          </p:cNvPr>
          <p:cNvSpPr txBox="1"/>
          <p:nvPr/>
        </p:nvSpPr>
        <p:spPr>
          <a:xfrm>
            <a:off x="8374863" y="1255876"/>
            <a:ext cx="1987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D7CA09F-D744-BF69-426F-384E1626E83D}"/>
              </a:ext>
            </a:extLst>
          </p:cNvPr>
          <p:cNvSpPr txBox="1"/>
          <p:nvPr/>
        </p:nvSpPr>
        <p:spPr>
          <a:xfrm>
            <a:off x="8814342" y="2432698"/>
            <a:ext cx="198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Öppet hus, presentera montessoripedagogiken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4F4E45E1-E2E0-B64E-20D0-BD0F2E019E4E}"/>
              </a:ext>
            </a:extLst>
          </p:cNvPr>
          <p:cNvSpPr txBox="1"/>
          <p:nvPr/>
        </p:nvSpPr>
        <p:spPr>
          <a:xfrm>
            <a:off x="8814342" y="3693973"/>
            <a:ext cx="1987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A67F1803-3243-AABA-D079-B000F76397FD}"/>
              </a:ext>
            </a:extLst>
          </p:cNvPr>
          <p:cNvSpPr txBox="1"/>
          <p:nvPr/>
        </p:nvSpPr>
        <p:spPr>
          <a:xfrm>
            <a:off x="7168372" y="5763130"/>
            <a:ext cx="216114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Utvärdering av temadagarna</a:t>
            </a:r>
          </a:p>
          <a:p>
            <a:endParaRPr lang="sv-S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3AA0847D-5B5D-0052-7C93-1042AAE1081E}"/>
              </a:ext>
            </a:extLst>
          </p:cNvPr>
          <p:cNvSpPr txBox="1"/>
          <p:nvPr/>
        </p:nvSpPr>
        <p:spPr>
          <a:xfrm>
            <a:off x="2056539" y="4955248"/>
            <a:ext cx="1987427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sv-S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De fem stora lektionerna, skrivkonstens utveckling Maria Montessoris födelsedag</a:t>
            </a: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E1A2C8D3-B7B5-CF3B-C4DD-9902706B2261}"/>
              </a:ext>
            </a:extLst>
          </p:cNvPr>
          <p:cNvSpPr txBox="1"/>
          <p:nvPr/>
        </p:nvSpPr>
        <p:spPr>
          <a:xfrm>
            <a:off x="1390231" y="3693973"/>
            <a:ext cx="198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Montessoriloppet</a:t>
            </a:r>
          </a:p>
          <a:p>
            <a:endParaRPr lang="sv-S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9E2B9A9B-00D2-4F97-0932-BDAF4D7B505F}"/>
              </a:ext>
            </a:extLst>
          </p:cNvPr>
          <p:cNvSpPr txBox="1"/>
          <p:nvPr/>
        </p:nvSpPr>
        <p:spPr>
          <a:xfrm>
            <a:off x="1390231" y="2432698"/>
            <a:ext cx="1987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Vecka 44 Montessoriutbildning för all personal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63C75C68-F775-6944-C806-4614A8A96064}"/>
              </a:ext>
            </a:extLst>
          </p:cNvPr>
          <p:cNvSpPr txBox="1"/>
          <p:nvPr/>
        </p:nvSpPr>
        <p:spPr>
          <a:xfrm>
            <a:off x="4043965" y="353776"/>
            <a:ext cx="1692805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Montessoriskolans årliga julmarknad</a:t>
            </a: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52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98C65-8EBC-9FAB-1B04-9201C11E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C91A4310-E654-FE38-4EEE-8339C1A9A348}"/>
              </a:ext>
            </a:extLst>
          </p:cNvPr>
          <p:cNvSpPr/>
          <p:nvPr/>
        </p:nvSpPr>
        <p:spPr>
          <a:xfrm>
            <a:off x="297711" y="287080"/>
            <a:ext cx="11610753" cy="6283842"/>
          </a:xfrm>
          <a:prstGeom prst="rect">
            <a:avLst/>
          </a:prstGeom>
          <a:solidFill>
            <a:srgbClr val="A8D4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383B334-FD13-03BB-0F2A-210B392EE191}"/>
              </a:ext>
            </a:extLst>
          </p:cNvPr>
          <p:cNvSpPr txBox="1"/>
          <p:nvPr/>
        </p:nvSpPr>
        <p:spPr>
          <a:xfrm>
            <a:off x="8374863" y="1255876"/>
            <a:ext cx="1987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9E86D09-269A-5DD9-8EAF-D809E20733F5}"/>
              </a:ext>
            </a:extLst>
          </p:cNvPr>
          <p:cNvSpPr txBox="1"/>
          <p:nvPr/>
        </p:nvSpPr>
        <p:spPr>
          <a:xfrm>
            <a:off x="8814342" y="3693973"/>
            <a:ext cx="1987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7F02F17-0906-4788-49D1-B5B98D9A3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11" y="287078"/>
            <a:ext cx="5417289" cy="6285460"/>
          </a:xfrm>
          <a:prstGeom prst="rect">
            <a:avLst/>
          </a:prstGeom>
        </p:spPr>
      </p:pic>
      <p:sp>
        <p:nvSpPr>
          <p:cNvPr id="13" name="Rubrik 1">
            <a:extLst>
              <a:ext uri="{FF2B5EF4-FFF2-40B4-BE49-F238E27FC236}">
                <a16:creationId xmlns:a16="http://schemas.microsoft.com/office/drawing/2014/main" id="{8798355D-9ABE-E399-7D31-7BCDFEED8B82}"/>
              </a:ext>
            </a:extLst>
          </p:cNvPr>
          <p:cNvSpPr txBox="1">
            <a:spLocks noChangeArrowheads="1"/>
          </p:cNvSpPr>
          <p:nvPr/>
        </p:nvSpPr>
        <p:spPr>
          <a:xfrm>
            <a:off x="6009176" y="557722"/>
            <a:ext cx="6182824" cy="11752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altLang="sv-SE" sz="3200" dirty="0">
                <a:latin typeface="GT Super Display Medium" pitchFamily="2" charset="77"/>
                <a:cs typeface="GT Super Display Medium" pitchFamily="2" charset="77"/>
              </a:rPr>
              <a:t>Montessoripedagogik med </a:t>
            </a:r>
          </a:p>
          <a:p>
            <a:r>
              <a:rPr lang="sv-SE" altLang="sv-SE" sz="3200" dirty="0">
                <a:latin typeface="GT Super Display Medium" pitchFamily="2" charset="77"/>
                <a:cs typeface="GT Super Display Medium" pitchFamily="2" charset="77"/>
              </a:rPr>
              <a:t>fokus på matematik </a:t>
            </a:r>
          </a:p>
          <a:p>
            <a:r>
              <a:rPr lang="sv-SE" altLang="sv-SE" sz="3200" dirty="0">
                <a:latin typeface="GT Super Display Medium" pitchFamily="2" charset="77"/>
                <a:cs typeface="GT Super Display Medium" pitchFamily="2" charset="77"/>
              </a:rPr>
              <a:t>läsår 2026-2027</a:t>
            </a:r>
          </a:p>
        </p:txBody>
      </p:sp>
      <p:sp>
        <p:nvSpPr>
          <p:cNvPr id="16" name="Underrubrik 2">
            <a:extLst>
              <a:ext uri="{FF2B5EF4-FFF2-40B4-BE49-F238E27FC236}">
                <a16:creationId xmlns:a16="http://schemas.microsoft.com/office/drawing/2014/main" id="{2713EA22-7287-0535-D835-3167AEBF4BED}"/>
              </a:ext>
            </a:extLst>
          </p:cNvPr>
          <p:cNvSpPr txBox="1">
            <a:spLocks noChangeArrowheads="1"/>
          </p:cNvSpPr>
          <p:nvPr/>
        </p:nvSpPr>
        <p:spPr>
          <a:xfrm>
            <a:off x="6096000" y="1833826"/>
            <a:ext cx="5704114" cy="46361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Syfte:</a:t>
            </a:r>
            <a:b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Väcka nyfikenhet, stärka självständighet och öka måluppfyllelsen i matematik.</a:t>
            </a:r>
          </a:p>
          <a:p>
            <a:pPr marL="0" indent="0">
              <a:buNone/>
            </a:pPr>
            <a:endParaRPr lang="sv-SE" sz="16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Genomförande:</a:t>
            </a:r>
          </a:p>
          <a:p>
            <a:pPr marL="0" lvl="0" indent="0">
              <a:buNone/>
            </a:pP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Konkret → abstrakt arbetssätt</a:t>
            </a:r>
          </a:p>
          <a:p>
            <a:pPr marL="0" lvl="0" indent="0">
              <a:buNone/>
            </a:pP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Laborativt och utforskande lärande</a:t>
            </a:r>
          </a:p>
          <a:p>
            <a:pPr marL="0" lvl="0" indent="0">
              <a:buNone/>
            </a:pP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Workshops &amp; studiedag</a:t>
            </a:r>
          </a:p>
          <a:p>
            <a:pPr marL="0" lvl="0" indent="0">
              <a:buNone/>
            </a:pP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Uppföljning</a:t>
            </a:r>
          </a:p>
          <a:p>
            <a:pPr marL="0" lvl="0" indent="0">
              <a:buNone/>
            </a:pP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Utvärdering vid läsårets slut</a:t>
            </a:r>
          </a:p>
          <a:p>
            <a:pPr marL="0" lvl="0" indent="0">
              <a:buNone/>
            </a:pPr>
            <a:endParaRPr lang="sv-SE" sz="16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Ansvariga:             Tillfällen:</a:t>
            </a:r>
          </a:p>
          <a:p>
            <a:pPr marL="0" lvl="0" indent="0">
              <a:buNone/>
            </a:pPr>
            <a:r>
              <a:rPr lang="sv-SE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Förstelärarna        Skolkonferens </a:t>
            </a:r>
            <a:r>
              <a:rPr lang="sv-SE" sz="1600">
                <a:latin typeface="Roboto Light" panose="02000000000000000000" pitchFamily="2" charset="0"/>
                <a:ea typeface="Roboto Light" panose="02000000000000000000" pitchFamily="2" charset="0"/>
              </a:rPr>
              <a:t>&amp; pedagogiska diskussioner</a:t>
            </a:r>
            <a:endParaRPr lang="sv-SE" sz="16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sv-SE" altLang="sv-SE" sz="16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793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cc9c42-1fa2-46af-bf6b-e43c5c86fc4c" xsi:nil="true"/>
    <lcf76f155ced4ddcb4097134ff3c332f xmlns="edf5a9a3-2aed-484f-8690-76960a5e8dd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0E1096632D29D47BF753F52CC325D9B" ma:contentTypeVersion="18" ma:contentTypeDescription="Skapa ett nytt dokument." ma:contentTypeScope="" ma:versionID="bbab27ec4c24ae40ade7e5b33f7d1e31">
  <xsd:schema xmlns:xsd="http://www.w3.org/2001/XMLSchema" xmlns:xs="http://www.w3.org/2001/XMLSchema" xmlns:p="http://schemas.microsoft.com/office/2006/metadata/properties" xmlns:ns2="edf5a9a3-2aed-484f-8690-76960a5e8dda" xmlns:ns3="8fcc9c42-1fa2-46af-bf6b-e43c5c86fc4c" targetNamespace="http://schemas.microsoft.com/office/2006/metadata/properties" ma:root="true" ma:fieldsID="e215e4b9f5b301a19cdc4209aa93efb7" ns2:_="" ns3:_="">
    <xsd:import namespace="edf5a9a3-2aed-484f-8690-76960a5e8dda"/>
    <xsd:import namespace="8fcc9c42-1fa2-46af-bf6b-e43c5c86f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5a9a3-2aed-484f-8690-76960a5e8d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d3f68566-558d-4b34-b444-2f594c23ea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c9c42-1fa2-46af-bf6b-e43c5c86fc4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cded408-fc80-4fa7-b4f4-3cede468bece}" ma:internalName="TaxCatchAll" ma:showField="CatchAllData" ma:web="8fcc9c42-1fa2-46af-bf6b-e43c5c86fc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3DA1A6-8424-4567-BFED-019840FE64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F8DAD5-6026-436F-92A8-43F1231A07A1}">
  <ds:schemaRefs>
    <ds:schemaRef ds:uri="9d774a37-1695-43c8-9cd8-7d09f29be1af"/>
    <ds:schemaRef ds:uri="http://schemas.microsoft.com/office/2006/metadata/properties"/>
    <ds:schemaRef ds:uri="http://purl.org/dc/terms/"/>
    <ds:schemaRef ds:uri="http://schemas.microsoft.com/office/2006/documentManagement/types"/>
    <ds:schemaRef ds:uri="7cf687ea-0987-4507-ab89-3172a903e5c8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8fcc9c42-1fa2-46af-bf6b-e43c5c86fc4c"/>
    <ds:schemaRef ds:uri="edf5a9a3-2aed-484f-8690-76960a5e8dda"/>
  </ds:schemaRefs>
</ds:datastoreItem>
</file>

<file path=customXml/itemProps3.xml><?xml version="1.0" encoding="utf-8"?>
<ds:datastoreItem xmlns:ds="http://schemas.openxmlformats.org/officeDocument/2006/customXml" ds:itemID="{4A2450F7-0D74-4E17-ABFD-C911DDCA89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f5a9a3-2aed-484f-8690-76960a5e8dda"/>
    <ds:schemaRef ds:uri="8fcc9c42-1fa2-46af-bf6b-e43c5c86fc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87</Words>
  <Application>Microsoft Office PowerPoint</Application>
  <PresentationFormat>Bredbild</PresentationFormat>
  <Paragraphs>26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GT Super Display Medium</vt:lpstr>
      <vt:lpstr>Roboto Light</vt:lpstr>
      <vt:lpstr>Office-tema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Fjordebeck</dc:creator>
  <cp:lastModifiedBy>Louise Serna</cp:lastModifiedBy>
  <cp:revision>5</cp:revision>
  <dcterms:created xsi:type="dcterms:W3CDTF">2026-06-12T09:24:35Z</dcterms:created>
  <dcterms:modified xsi:type="dcterms:W3CDTF">2026-08-13T12:12:46Z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0x010100B0E1096632D29D47BF753F52CC325D9B</vt:lpwstr>
  </property>
  <property fmtid="{D5CDD505-2E9C-101B-9397-08002B2CF9AE}" pid="3" name="MediaServiceImageTags">
    <vt:lpwstr/>
  </property>
</Properties>
</file>